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6" r:id="rId4"/>
    <p:sldId id="275" r:id="rId5"/>
    <p:sldId id="258" r:id="rId6"/>
    <p:sldId id="277" r:id="rId7"/>
    <p:sldId id="27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59" r:id="rId19"/>
    <p:sldId id="260" r:id="rId20"/>
    <p:sldId id="261" r:id="rId21"/>
    <p:sldId id="263" r:id="rId22"/>
    <p:sldId id="264" r:id="rId23"/>
    <p:sldId id="265" r:id="rId24"/>
    <p:sldId id="266" r:id="rId25"/>
    <p:sldId id="291" r:id="rId26"/>
    <p:sldId id="271" r:id="rId27"/>
    <p:sldId id="27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DF9F3-95B6-45A7-9C4A-C1A25D25113B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3666A54-07E7-45C1-84A0-9A6F27DA056E}">
      <dgm:prSet phldrT="[Tekst]" custT="1"/>
      <dgm:spPr/>
      <dgm:t>
        <a:bodyPr/>
        <a:lstStyle/>
        <a:p>
          <a:r>
            <a:rPr lang="pl-PL" sz="1200" b="1" dirty="0" smtClean="0"/>
            <a:t>Pobierać </a:t>
          </a:r>
        </a:p>
        <a:p>
          <a:r>
            <a:rPr lang="pl-PL" sz="1200" b="1" dirty="0" smtClean="0"/>
            <a:t>Rzeczy z</a:t>
          </a:r>
        </a:p>
        <a:p>
          <a:r>
            <a:rPr lang="pl-PL" sz="1200" b="1" dirty="0" smtClean="0"/>
            <a:t>Bezpiecznych </a:t>
          </a:r>
        </a:p>
        <a:p>
          <a:r>
            <a:rPr lang="pl-PL" sz="1200" b="1" dirty="0" smtClean="0"/>
            <a:t>stron</a:t>
          </a:r>
        </a:p>
      </dgm:t>
    </dgm:pt>
    <dgm:pt modelId="{81A74A11-436A-4C98-A65A-CB0301F07758}" type="parTrans" cxnId="{025059CE-B309-4E4E-99F5-6E777161EA1F}">
      <dgm:prSet/>
      <dgm:spPr/>
      <dgm:t>
        <a:bodyPr/>
        <a:lstStyle/>
        <a:p>
          <a:endParaRPr lang="pl-PL"/>
        </a:p>
      </dgm:t>
    </dgm:pt>
    <dgm:pt modelId="{E3CF7ABC-A85D-4E77-A81A-D7D16ED7985D}" type="sibTrans" cxnId="{025059CE-B309-4E4E-99F5-6E777161EA1F}">
      <dgm:prSet/>
      <dgm:spPr/>
      <dgm:t>
        <a:bodyPr/>
        <a:lstStyle/>
        <a:p>
          <a:endParaRPr lang="pl-PL"/>
        </a:p>
      </dgm:t>
    </dgm:pt>
    <dgm:pt modelId="{0794D436-0BF5-4FF4-A964-8CA70E45E454}">
      <dgm:prSet phldrT="[Tekst]" custT="1"/>
      <dgm:spPr/>
      <dgm:t>
        <a:bodyPr/>
        <a:lstStyle/>
        <a:p>
          <a:r>
            <a:rPr lang="pl-PL" sz="1600" b="1" dirty="0" smtClean="0"/>
            <a:t>Grać w gry dostosowane do wieku dziecka</a:t>
          </a:r>
          <a:endParaRPr lang="pl-PL" sz="1600" b="1" dirty="0"/>
        </a:p>
      </dgm:t>
    </dgm:pt>
    <dgm:pt modelId="{F91ADDB8-EE20-4F47-8B76-EFD401185027}" type="parTrans" cxnId="{B87394B7-DBF3-40E3-B7CA-74C01BE000A9}">
      <dgm:prSet/>
      <dgm:spPr/>
      <dgm:t>
        <a:bodyPr/>
        <a:lstStyle/>
        <a:p>
          <a:endParaRPr lang="pl-PL"/>
        </a:p>
      </dgm:t>
    </dgm:pt>
    <dgm:pt modelId="{BB8013C4-40ED-48A2-BF0B-82E427F9DE14}" type="sibTrans" cxnId="{B87394B7-DBF3-40E3-B7CA-74C01BE000A9}">
      <dgm:prSet/>
      <dgm:spPr/>
      <dgm:t>
        <a:bodyPr/>
        <a:lstStyle/>
        <a:p>
          <a:endParaRPr lang="pl-PL"/>
        </a:p>
      </dgm:t>
    </dgm:pt>
    <dgm:pt modelId="{2D1168CC-DE95-4D2D-B602-F5AA631DF91F}">
      <dgm:prSet phldrT="[Tekst]" custT="1"/>
      <dgm:spPr/>
      <dgm:t>
        <a:bodyPr/>
        <a:lstStyle/>
        <a:p>
          <a:r>
            <a:rPr lang="pl-PL" sz="1800" b="1" dirty="0" smtClean="0"/>
            <a:t>Dodawać komentarze do piosenek itp. </a:t>
          </a:r>
          <a:endParaRPr lang="pl-PL" sz="1800" b="1" dirty="0"/>
        </a:p>
      </dgm:t>
    </dgm:pt>
    <dgm:pt modelId="{BAE91649-107F-4EC3-B5E5-9654C530F5BF}" type="parTrans" cxnId="{395644EB-E80D-445C-99B0-1FF3D72D4AAA}">
      <dgm:prSet/>
      <dgm:spPr/>
      <dgm:t>
        <a:bodyPr/>
        <a:lstStyle/>
        <a:p>
          <a:endParaRPr lang="pl-PL"/>
        </a:p>
      </dgm:t>
    </dgm:pt>
    <dgm:pt modelId="{C88E8E9F-3B56-4126-B593-6419CB2EAFF0}" type="sibTrans" cxnId="{395644EB-E80D-445C-99B0-1FF3D72D4AAA}">
      <dgm:prSet/>
      <dgm:spPr/>
      <dgm:t>
        <a:bodyPr/>
        <a:lstStyle/>
        <a:p>
          <a:endParaRPr lang="pl-PL"/>
        </a:p>
      </dgm:t>
    </dgm:pt>
    <dgm:pt modelId="{BF72FF3E-3A38-4140-9962-7EABEEEFDA3E}">
      <dgm:prSet phldrT="[Tekst]" custT="1"/>
      <dgm:spPr/>
      <dgm:t>
        <a:bodyPr/>
        <a:lstStyle/>
        <a:p>
          <a:r>
            <a:rPr lang="pl-PL" sz="1600" b="1" dirty="0" smtClean="0"/>
            <a:t>Zakładać sobie konta na portalach </a:t>
          </a:r>
          <a:r>
            <a:rPr lang="pl-PL" sz="1600" b="1" dirty="0" err="1" smtClean="0"/>
            <a:t>społecznościowych</a:t>
          </a:r>
          <a:r>
            <a:rPr lang="pl-PL" sz="1600" b="1" dirty="0" smtClean="0"/>
            <a:t> , pod warunkiem że rodzic wyrazi zgodę i masz dany wiek do rejestracji</a:t>
          </a:r>
          <a:endParaRPr lang="pl-PL" sz="1600" b="1" dirty="0"/>
        </a:p>
      </dgm:t>
    </dgm:pt>
    <dgm:pt modelId="{B6AC4E41-B6BE-42C8-9787-78A4E82FCC5E}" type="parTrans" cxnId="{FCD6E768-237A-4D65-B4FB-856A718A950C}">
      <dgm:prSet/>
      <dgm:spPr/>
      <dgm:t>
        <a:bodyPr/>
        <a:lstStyle/>
        <a:p>
          <a:endParaRPr lang="pl-PL"/>
        </a:p>
      </dgm:t>
    </dgm:pt>
    <dgm:pt modelId="{2FF0313D-D65D-42F3-A7E4-C86C2A79A074}" type="sibTrans" cxnId="{FCD6E768-237A-4D65-B4FB-856A718A950C}">
      <dgm:prSet/>
      <dgm:spPr/>
      <dgm:t>
        <a:bodyPr/>
        <a:lstStyle/>
        <a:p>
          <a:endParaRPr lang="pl-PL"/>
        </a:p>
      </dgm:t>
    </dgm:pt>
    <dgm:pt modelId="{8C34F07F-36F9-42D0-8F84-E1D5C6DDC83C}" type="pres">
      <dgm:prSet presAssocID="{444DF9F3-95B6-45A7-9C4A-C1A25D2511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F9D860-04FB-44A1-80F3-C684C47FCE1B}" type="pres">
      <dgm:prSet presAssocID="{33666A54-07E7-45C1-84A0-9A6F27DA056E}" presName="Name8" presStyleCnt="0"/>
      <dgm:spPr/>
      <dgm:t>
        <a:bodyPr/>
        <a:lstStyle/>
        <a:p>
          <a:endParaRPr lang="pl-PL"/>
        </a:p>
      </dgm:t>
    </dgm:pt>
    <dgm:pt modelId="{D7734925-7BB6-474E-9089-DF95D4BBFD6A}" type="pres">
      <dgm:prSet presAssocID="{33666A54-07E7-45C1-84A0-9A6F27DA056E}" presName="level" presStyleLbl="node1" presStyleIdx="0" presStyleCnt="4" custScaleX="106005" custLinFactNeighborX="599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1115D5-71C6-401F-B86B-54F37132F28B}" type="pres">
      <dgm:prSet presAssocID="{33666A54-07E7-45C1-84A0-9A6F27DA05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8B11B2-51B9-4BFE-9E2D-7F989C090C6C}" type="pres">
      <dgm:prSet presAssocID="{0794D436-0BF5-4FF4-A964-8CA70E45E454}" presName="Name8" presStyleCnt="0"/>
      <dgm:spPr/>
      <dgm:t>
        <a:bodyPr/>
        <a:lstStyle/>
        <a:p>
          <a:endParaRPr lang="pl-PL"/>
        </a:p>
      </dgm:t>
    </dgm:pt>
    <dgm:pt modelId="{D3F7126F-B596-4940-8714-29F91F88028A}" type="pres">
      <dgm:prSet presAssocID="{0794D436-0BF5-4FF4-A964-8CA70E45E454}" presName="level" presStyleLbl="node1" presStyleIdx="1" presStyleCnt="4" custScaleX="103499" custLinFactNeighborX="2499" custLinFactNeighborY="169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DDF86D-BBA1-426E-AC40-B29259EE6543}" type="pres">
      <dgm:prSet presAssocID="{0794D436-0BF5-4FF4-A964-8CA70E45E4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293680-4BB2-4BE7-AC5E-BBE08AB7FC00}" type="pres">
      <dgm:prSet presAssocID="{2D1168CC-DE95-4D2D-B602-F5AA631DF91F}" presName="Name8" presStyleCnt="0"/>
      <dgm:spPr/>
      <dgm:t>
        <a:bodyPr/>
        <a:lstStyle/>
        <a:p>
          <a:endParaRPr lang="pl-PL"/>
        </a:p>
      </dgm:t>
    </dgm:pt>
    <dgm:pt modelId="{F3E3BF92-01E4-479D-A670-45542D2425C5}" type="pres">
      <dgm:prSet presAssocID="{2D1168CC-DE95-4D2D-B602-F5AA631DF91F}" presName="level" presStyleLbl="node1" presStyleIdx="2" presStyleCnt="4" custScaleX="100664" custLinFactNeighborX="833" custLinFactNeighborY="-271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412804-65E9-4A4D-B762-AA08F4A744C5}" type="pres">
      <dgm:prSet presAssocID="{2D1168CC-DE95-4D2D-B602-F5AA631DF91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6A0835-2011-472E-9FEC-1F23C4DA44F9}" type="pres">
      <dgm:prSet presAssocID="{BF72FF3E-3A38-4140-9962-7EABEEEFDA3E}" presName="Name8" presStyleCnt="0"/>
      <dgm:spPr/>
      <dgm:t>
        <a:bodyPr/>
        <a:lstStyle/>
        <a:p>
          <a:endParaRPr lang="pl-PL"/>
        </a:p>
      </dgm:t>
    </dgm:pt>
    <dgm:pt modelId="{B5DBFEDF-42B9-48C8-A3D0-1ED80C511BDB}" type="pres">
      <dgm:prSet presAssocID="{BF72FF3E-3A38-4140-9962-7EABEEEFDA3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09B9D4-DFA1-48A5-BEC7-69E052EB566F}" type="pres">
      <dgm:prSet presAssocID="{BF72FF3E-3A38-4140-9962-7EABEEEFDA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AAFC245-36CC-41BD-83CF-CE43211FE820}" type="presOf" srcId="{0794D436-0BF5-4FF4-A964-8CA70E45E454}" destId="{D3F7126F-B596-4940-8714-29F91F88028A}" srcOrd="0" destOrd="0" presId="urn:microsoft.com/office/officeart/2005/8/layout/pyramid1"/>
    <dgm:cxn modelId="{632289DF-FA37-4613-9BAF-4722FA2502DD}" type="presOf" srcId="{444DF9F3-95B6-45A7-9C4A-C1A25D25113B}" destId="{8C34F07F-36F9-42D0-8F84-E1D5C6DDC83C}" srcOrd="0" destOrd="0" presId="urn:microsoft.com/office/officeart/2005/8/layout/pyramid1"/>
    <dgm:cxn modelId="{D0A38374-1BCF-45CA-916B-6FFDA1B95BE7}" type="presOf" srcId="{0794D436-0BF5-4FF4-A964-8CA70E45E454}" destId="{77DDF86D-BBA1-426E-AC40-B29259EE6543}" srcOrd="1" destOrd="0" presId="urn:microsoft.com/office/officeart/2005/8/layout/pyramid1"/>
    <dgm:cxn modelId="{FCD6E768-237A-4D65-B4FB-856A718A950C}" srcId="{444DF9F3-95B6-45A7-9C4A-C1A25D25113B}" destId="{BF72FF3E-3A38-4140-9962-7EABEEEFDA3E}" srcOrd="3" destOrd="0" parTransId="{B6AC4E41-B6BE-42C8-9787-78A4E82FCC5E}" sibTransId="{2FF0313D-D65D-42F3-A7E4-C86C2A79A074}"/>
    <dgm:cxn modelId="{025059CE-B309-4E4E-99F5-6E777161EA1F}" srcId="{444DF9F3-95B6-45A7-9C4A-C1A25D25113B}" destId="{33666A54-07E7-45C1-84A0-9A6F27DA056E}" srcOrd="0" destOrd="0" parTransId="{81A74A11-436A-4C98-A65A-CB0301F07758}" sibTransId="{E3CF7ABC-A85D-4E77-A81A-D7D16ED7985D}"/>
    <dgm:cxn modelId="{B87394B7-DBF3-40E3-B7CA-74C01BE000A9}" srcId="{444DF9F3-95B6-45A7-9C4A-C1A25D25113B}" destId="{0794D436-0BF5-4FF4-A964-8CA70E45E454}" srcOrd="1" destOrd="0" parTransId="{F91ADDB8-EE20-4F47-8B76-EFD401185027}" sibTransId="{BB8013C4-40ED-48A2-BF0B-82E427F9DE14}"/>
    <dgm:cxn modelId="{FE5830F0-044B-43B1-B471-F556CF85167F}" type="presOf" srcId="{33666A54-07E7-45C1-84A0-9A6F27DA056E}" destId="{D7734925-7BB6-474E-9089-DF95D4BBFD6A}" srcOrd="0" destOrd="0" presId="urn:microsoft.com/office/officeart/2005/8/layout/pyramid1"/>
    <dgm:cxn modelId="{F8B248EC-E0EA-4E92-A53B-FBA84733ADF8}" type="presOf" srcId="{2D1168CC-DE95-4D2D-B602-F5AA631DF91F}" destId="{52412804-65E9-4A4D-B762-AA08F4A744C5}" srcOrd="1" destOrd="0" presId="urn:microsoft.com/office/officeart/2005/8/layout/pyramid1"/>
    <dgm:cxn modelId="{2D40169B-56F5-4A92-AD07-B239D70078A2}" type="presOf" srcId="{BF72FF3E-3A38-4140-9962-7EABEEEFDA3E}" destId="{B5DBFEDF-42B9-48C8-A3D0-1ED80C511BDB}" srcOrd="0" destOrd="0" presId="urn:microsoft.com/office/officeart/2005/8/layout/pyramid1"/>
    <dgm:cxn modelId="{F337615E-A1F8-42A4-BC36-7C7426E7E989}" type="presOf" srcId="{33666A54-07E7-45C1-84A0-9A6F27DA056E}" destId="{3F1115D5-71C6-401F-B86B-54F37132F28B}" srcOrd="1" destOrd="0" presId="urn:microsoft.com/office/officeart/2005/8/layout/pyramid1"/>
    <dgm:cxn modelId="{395644EB-E80D-445C-99B0-1FF3D72D4AAA}" srcId="{444DF9F3-95B6-45A7-9C4A-C1A25D25113B}" destId="{2D1168CC-DE95-4D2D-B602-F5AA631DF91F}" srcOrd="2" destOrd="0" parTransId="{BAE91649-107F-4EC3-B5E5-9654C530F5BF}" sibTransId="{C88E8E9F-3B56-4126-B593-6419CB2EAFF0}"/>
    <dgm:cxn modelId="{18B758AD-BF7C-43F7-B779-776CA84E4A4E}" type="presOf" srcId="{BF72FF3E-3A38-4140-9962-7EABEEEFDA3E}" destId="{1709B9D4-DFA1-48A5-BEC7-69E052EB566F}" srcOrd="1" destOrd="0" presId="urn:microsoft.com/office/officeart/2005/8/layout/pyramid1"/>
    <dgm:cxn modelId="{132991B1-DB8E-4633-8D5B-1E526B1CFB05}" type="presOf" srcId="{2D1168CC-DE95-4D2D-B602-F5AA631DF91F}" destId="{F3E3BF92-01E4-479D-A670-45542D2425C5}" srcOrd="0" destOrd="0" presId="urn:microsoft.com/office/officeart/2005/8/layout/pyramid1"/>
    <dgm:cxn modelId="{D7F1AEBA-0012-4830-A64C-62BF7FF30B8E}" type="presParOf" srcId="{8C34F07F-36F9-42D0-8F84-E1D5C6DDC83C}" destId="{8FF9D860-04FB-44A1-80F3-C684C47FCE1B}" srcOrd="0" destOrd="0" presId="urn:microsoft.com/office/officeart/2005/8/layout/pyramid1"/>
    <dgm:cxn modelId="{B48DE6B1-FA5A-4722-88C7-DF478FAC9A5F}" type="presParOf" srcId="{8FF9D860-04FB-44A1-80F3-C684C47FCE1B}" destId="{D7734925-7BB6-474E-9089-DF95D4BBFD6A}" srcOrd="0" destOrd="0" presId="urn:microsoft.com/office/officeart/2005/8/layout/pyramid1"/>
    <dgm:cxn modelId="{151B22BB-BCBE-4140-ADFA-4FFCD0575A54}" type="presParOf" srcId="{8FF9D860-04FB-44A1-80F3-C684C47FCE1B}" destId="{3F1115D5-71C6-401F-B86B-54F37132F28B}" srcOrd="1" destOrd="0" presId="urn:microsoft.com/office/officeart/2005/8/layout/pyramid1"/>
    <dgm:cxn modelId="{3E57A738-8F29-4616-9969-44C25CF3C57C}" type="presParOf" srcId="{8C34F07F-36F9-42D0-8F84-E1D5C6DDC83C}" destId="{868B11B2-51B9-4BFE-9E2D-7F989C090C6C}" srcOrd="1" destOrd="0" presId="urn:microsoft.com/office/officeart/2005/8/layout/pyramid1"/>
    <dgm:cxn modelId="{667C6860-D1F5-43AB-B1C6-23ACDBA60031}" type="presParOf" srcId="{868B11B2-51B9-4BFE-9E2D-7F989C090C6C}" destId="{D3F7126F-B596-4940-8714-29F91F88028A}" srcOrd="0" destOrd="0" presId="urn:microsoft.com/office/officeart/2005/8/layout/pyramid1"/>
    <dgm:cxn modelId="{B1FFBB5F-73A9-47D2-84CB-B7AF1B910863}" type="presParOf" srcId="{868B11B2-51B9-4BFE-9E2D-7F989C090C6C}" destId="{77DDF86D-BBA1-426E-AC40-B29259EE6543}" srcOrd="1" destOrd="0" presId="urn:microsoft.com/office/officeart/2005/8/layout/pyramid1"/>
    <dgm:cxn modelId="{12B2640F-1F00-40D3-B78D-9DB40CE043A8}" type="presParOf" srcId="{8C34F07F-36F9-42D0-8F84-E1D5C6DDC83C}" destId="{15293680-4BB2-4BE7-AC5E-BBE08AB7FC00}" srcOrd="2" destOrd="0" presId="urn:microsoft.com/office/officeart/2005/8/layout/pyramid1"/>
    <dgm:cxn modelId="{9DEEAA76-5D69-43B1-8AD7-4F7FAD11D802}" type="presParOf" srcId="{15293680-4BB2-4BE7-AC5E-BBE08AB7FC00}" destId="{F3E3BF92-01E4-479D-A670-45542D2425C5}" srcOrd="0" destOrd="0" presId="urn:microsoft.com/office/officeart/2005/8/layout/pyramid1"/>
    <dgm:cxn modelId="{B230A42A-9DCA-4FD1-808D-A6736E03FEF3}" type="presParOf" srcId="{15293680-4BB2-4BE7-AC5E-BBE08AB7FC00}" destId="{52412804-65E9-4A4D-B762-AA08F4A744C5}" srcOrd="1" destOrd="0" presId="urn:microsoft.com/office/officeart/2005/8/layout/pyramid1"/>
    <dgm:cxn modelId="{533C67C6-4EA1-449E-A9EE-908D72BEABB0}" type="presParOf" srcId="{8C34F07F-36F9-42D0-8F84-E1D5C6DDC83C}" destId="{4C6A0835-2011-472E-9FEC-1F23C4DA44F9}" srcOrd="3" destOrd="0" presId="urn:microsoft.com/office/officeart/2005/8/layout/pyramid1"/>
    <dgm:cxn modelId="{B49B700D-F42B-4A66-AF23-E7D207C31332}" type="presParOf" srcId="{4C6A0835-2011-472E-9FEC-1F23C4DA44F9}" destId="{B5DBFEDF-42B9-48C8-A3D0-1ED80C511BDB}" srcOrd="0" destOrd="0" presId="urn:microsoft.com/office/officeart/2005/8/layout/pyramid1"/>
    <dgm:cxn modelId="{1612913F-A373-4B06-A378-D2CA1F302887}" type="presParOf" srcId="{4C6A0835-2011-472E-9FEC-1F23C4DA44F9}" destId="{1709B9D4-DFA1-48A5-BEC7-69E052EB56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34925-7BB6-474E-9089-DF95D4BBFD6A}">
      <dsp:nvSpPr>
        <dsp:cNvPr id="0" name=""/>
        <dsp:cNvSpPr/>
      </dsp:nvSpPr>
      <dsp:spPr>
        <a:xfrm>
          <a:off x="3147647" y="0"/>
          <a:ext cx="2180946" cy="1062118"/>
        </a:xfrm>
        <a:prstGeom prst="trapezoid">
          <a:avLst>
            <a:gd name="adj" fmla="val 968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Pobierać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Rzeczy z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Bezpiecznych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stron</a:t>
          </a:r>
        </a:p>
      </dsp:txBody>
      <dsp:txXfrm>
        <a:off x="3147647" y="0"/>
        <a:ext cx="2180946" cy="1062118"/>
      </dsp:txXfrm>
    </dsp:sp>
    <dsp:sp modelId="{D3F7126F-B596-4940-8714-29F91F88028A}">
      <dsp:nvSpPr>
        <dsp:cNvPr id="0" name=""/>
        <dsp:cNvSpPr/>
      </dsp:nvSpPr>
      <dsp:spPr>
        <a:xfrm>
          <a:off x="2088240" y="1080120"/>
          <a:ext cx="4258776" cy="1062118"/>
        </a:xfrm>
        <a:prstGeom prst="trapezoid">
          <a:avLst>
            <a:gd name="adj" fmla="val 96854"/>
          </a:avLst>
        </a:prstGeom>
        <a:solidFill>
          <a:schemeClr val="accent2">
            <a:hueOff val="3494510"/>
            <a:satOff val="-663"/>
            <a:lumOff val="-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Grać w gry dostosowane do wieku dziecka</a:t>
          </a:r>
          <a:endParaRPr lang="pl-PL" sz="1600" b="1" kern="1200" dirty="0"/>
        </a:p>
      </dsp:txBody>
      <dsp:txXfrm>
        <a:off x="2833526" y="1080120"/>
        <a:ext cx="2768204" cy="1062118"/>
      </dsp:txXfrm>
    </dsp:sp>
    <dsp:sp modelId="{F3E3BF92-01E4-479D-A670-45542D2425C5}">
      <dsp:nvSpPr>
        <dsp:cNvPr id="0" name=""/>
        <dsp:cNvSpPr/>
      </dsp:nvSpPr>
      <dsp:spPr>
        <a:xfrm>
          <a:off x="1059622" y="2095388"/>
          <a:ext cx="6213183" cy="1062118"/>
        </a:xfrm>
        <a:prstGeom prst="trapezoid">
          <a:avLst>
            <a:gd name="adj" fmla="val 96854"/>
          </a:avLst>
        </a:prstGeom>
        <a:solidFill>
          <a:schemeClr val="accent2">
            <a:hueOff val="6989019"/>
            <a:satOff val="-1325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Dodawać komentarze do piosenek itp. </a:t>
          </a:r>
          <a:endParaRPr lang="pl-PL" sz="1800" b="1" kern="1200" dirty="0"/>
        </a:p>
      </dsp:txBody>
      <dsp:txXfrm>
        <a:off x="2146929" y="2095388"/>
        <a:ext cx="4038569" cy="1062118"/>
      </dsp:txXfrm>
    </dsp:sp>
    <dsp:sp modelId="{B5DBFEDF-42B9-48C8-A3D0-1ED80C511BDB}">
      <dsp:nvSpPr>
        <dsp:cNvPr id="0" name=""/>
        <dsp:cNvSpPr/>
      </dsp:nvSpPr>
      <dsp:spPr>
        <a:xfrm>
          <a:off x="0" y="3186354"/>
          <a:ext cx="8229600" cy="1062118"/>
        </a:xfrm>
        <a:prstGeom prst="trapezoid">
          <a:avLst>
            <a:gd name="adj" fmla="val 96854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Zakładać sobie konta na portalach </a:t>
          </a:r>
          <a:r>
            <a:rPr lang="pl-PL" sz="1600" b="1" kern="1200" dirty="0" err="1" smtClean="0"/>
            <a:t>społecznościowych</a:t>
          </a:r>
          <a:r>
            <a:rPr lang="pl-PL" sz="1600" b="1" kern="1200" dirty="0" smtClean="0"/>
            <a:t> , pod warunkiem że rodzic wyrazi zgodę i masz dany wiek do rejestracji</a:t>
          </a:r>
          <a:endParaRPr lang="pl-PL" sz="1600" b="1" kern="1200" dirty="0"/>
        </a:p>
      </dsp:txBody>
      <dsp:txXfrm>
        <a:off x="1440179" y="3186354"/>
        <a:ext cx="5349240" cy="106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09D4F1-439E-4EA9-92E1-E2AA7655C848}" type="datetimeFigureOut">
              <a:rPr lang="pl-PL" smtClean="0"/>
              <a:pPr/>
              <a:t>2015-02-23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9D03C46-16BF-4DD9-8C7A-FDF45A9DDE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bezpiecznego </a:t>
            </a:r>
            <a:r>
              <a:rPr lang="pl-PL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b="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nternetu  </a:t>
            </a:r>
            <a:endParaRPr lang="pl-PL" b="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Avicii - Hey brother - Karaok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7645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4624"/>
            <a:ext cx="8343900" cy="4635853"/>
          </a:xfrm>
        </p:spPr>
        <p:txBody>
          <a:bodyPr/>
          <a:lstStyle/>
          <a:p>
            <a:pPr lvl="0"/>
            <a:r>
              <a:rPr lang="pl-PL" sz="5400" dirty="0">
                <a:solidFill>
                  <a:srgbClr val="506E94">
                    <a:lumMod val="75000"/>
                  </a:srgbClr>
                </a:solidFill>
                <a:latin typeface="Algerian" pitchFamily="82" charset="0"/>
              </a:rPr>
              <a:t>3 </a:t>
            </a:r>
            <a:r>
              <a:rPr lang="pl-PL" sz="5400" dirty="0">
                <a:solidFill>
                  <a:srgbClr val="506E94">
                    <a:lumMod val="75000"/>
                  </a:srgbClr>
                </a:solidFill>
                <a:latin typeface="Algerian" pitchFamily="82" charset="0"/>
                <a:cs typeface="Aharoni" pitchFamily="2" charset="-79"/>
              </a:rPr>
              <a:t>O</a:t>
            </a:r>
            <a:r>
              <a:rPr lang="pl-PL" sz="5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strożnie </a:t>
            </a:r>
            <a:r>
              <a:rPr lang="pl-PL" sz="5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pobieraj pliki z </a:t>
            </a:r>
            <a:r>
              <a:rPr lang="pl-PL" sz="5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sieci !</a:t>
            </a:r>
            <a:endParaRPr lang="pl-PL" sz="5400" dirty="0">
              <a:solidFill>
                <a:srgbClr val="506E94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" y="2780928"/>
            <a:ext cx="49752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02824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343900" cy="4680477"/>
          </a:xfrm>
        </p:spPr>
        <p:txBody>
          <a:bodyPr/>
          <a:lstStyle/>
          <a:p>
            <a:pPr lvl="0"/>
            <a:r>
              <a:rPr lang="pl-PL" sz="96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4</a:t>
            </a:r>
            <a:r>
              <a:rPr lang="pl-PL" sz="5400" dirty="0" smtClean="0">
                <a:solidFill>
                  <a:srgbClr val="000000"/>
                </a:solidFill>
              </a:rPr>
              <a:t>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Unikaj klikania w nieznane linki i załączniki w wiadomościach e-mail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" y="3573016"/>
            <a:ext cx="47180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1716"/>
            <a:ext cx="3176587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6685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236396" cy="4563845"/>
          </a:xfrm>
        </p:spPr>
        <p:txBody>
          <a:bodyPr/>
          <a:lstStyle/>
          <a:p>
            <a:pPr lvl="0"/>
            <a:r>
              <a:rPr lang="pl-PL" sz="96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5</a:t>
            </a:r>
            <a:r>
              <a:rPr lang="pl-PL" sz="5400" dirty="0" smtClean="0">
                <a:solidFill>
                  <a:srgbClr val="000000"/>
                </a:solidFill>
              </a:rPr>
              <a:t>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Nie podawaj swoich danych w 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sieci !</a:t>
            </a:r>
            <a:endParaRPr lang="pl-PL" sz="4400" dirty="0">
              <a:solidFill>
                <a:srgbClr val="506E94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endParaRPr lang="pl-PL" sz="9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44" y="1628800"/>
            <a:ext cx="2459202" cy="32403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32169"/>
            <a:ext cx="3960440" cy="27782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173519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44624"/>
            <a:ext cx="8236396" cy="4635853"/>
          </a:xfrm>
        </p:spPr>
        <p:txBody>
          <a:bodyPr/>
          <a:lstStyle/>
          <a:p>
            <a:pPr lvl="0"/>
            <a:r>
              <a:rPr lang="pl-PL" sz="5400" dirty="0" smtClean="0">
                <a:solidFill>
                  <a:srgbClr val="000000"/>
                </a:solidFill>
              </a:rPr>
              <a:t>6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Chroń swoje konta 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na serwisach </a:t>
            </a:r>
            <a:r>
              <a:rPr lang="pl-PL" sz="4400" dirty="0" err="1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społecznościowych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!</a:t>
            </a:r>
            <a:endParaRPr lang="pl-PL" sz="4400" dirty="0">
              <a:solidFill>
                <a:srgbClr val="506E94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3711180" cy="24606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681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4624"/>
            <a:ext cx="8343900" cy="4635853"/>
          </a:xfrm>
        </p:spPr>
        <p:txBody>
          <a:bodyPr/>
          <a:lstStyle/>
          <a:p>
            <a:pPr lvl="0"/>
            <a:r>
              <a:rPr lang="pl-PL" sz="5400" dirty="0">
                <a:solidFill>
                  <a:srgbClr val="000000"/>
                </a:solidFill>
              </a:rPr>
              <a:t>7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Stosuj trudne do odgadnięcia 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hasła,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które są kombinacjami liter i 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cyfr !</a:t>
            </a:r>
            <a:endParaRPr lang="pl-PL" sz="4400" dirty="0">
              <a:solidFill>
                <a:srgbClr val="506E94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923810" cy="252381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58648"/>
            <a:ext cx="4057650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11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0" y="0"/>
            <a:ext cx="9168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5489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44624"/>
            <a:ext cx="8308404" cy="4635853"/>
          </a:xfrm>
        </p:spPr>
        <p:txBody>
          <a:bodyPr/>
          <a:lstStyle/>
          <a:p>
            <a:pPr lvl="0"/>
            <a:r>
              <a:rPr lang="pl-PL" sz="5400" dirty="0">
                <a:solidFill>
                  <a:srgbClr val="000000"/>
                </a:solidFill>
              </a:rPr>
              <a:t>9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cs typeface="Aharoni" pitchFamily="2" charset="-79"/>
              </a:rPr>
              <a:t>S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prawdzaj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czy 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strona,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na której się logujesz ma zabezpieczenie </a:t>
            </a:r>
            <a:r>
              <a:rPr lang="pl-PL" sz="4400" dirty="0" err="1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ssl</a:t>
            </a:r>
            <a:endParaRPr lang="pl-PL" sz="4400" dirty="0">
              <a:solidFill>
                <a:srgbClr val="506E94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17793"/>
            <a:ext cx="3381375" cy="24669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" y="2178568"/>
            <a:ext cx="5518220" cy="2330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3658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4667"/>
            <a:ext cx="8343900" cy="4680477"/>
          </a:xfrm>
        </p:spPr>
        <p:txBody>
          <a:bodyPr/>
          <a:lstStyle/>
          <a:p>
            <a:pPr lvl="0"/>
            <a:r>
              <a:rPr lang="pl-PL" sz="5400" dirty="0">
                <a:solidFill>
                  <a:srgbClr val="000000"/>
                </a:solidFill>
              </a:rPr>
              <a:t>10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cs typeface="Aharoni" pitchFamily="2" charset="-79"/>
              </a:rPr>
              <a:t>P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amiętaj 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że osoba po drugiej stronie nie musi być tym za kogo się 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podaje !</a:t>
            </a:r>
            <a:endParaRPr lang="pl-PL" sz="4400" dirty="0">
              <a:solidFill>
                <a:srgbClr val="506E94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5" y="2492896"/>
            <a:ext cx="4552041" cy="2401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0561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pl-PL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44624"/>
            <a:ext cx="8352928" cy="5890659"/>
          </a:xfrm>
        </p:spPr>
        <p:txBody>
          <a:bodyPr>
            <a:normAutofit/>
          </a:bodyPr>
          <a:lstStyle/>
          <a:p>
            <a:pPr algn="ctr"/>
            <a:endParaRPr lang="pl-PL" sz="2000" b="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000" b="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Netykieta</a:t>
            </a:r>
            <a:r>
              <a:rPr lang="pl-PL" sz="24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2000" b="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zbiór zasad przyzwoitego zachowania </a:t>
            </a:r>
            <a:r>
              <a:rPr lang="pl-PL" sz="20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się w </a:t>
            </a:r>
            <a:r>
              <a:rPr lang="pl-PL" sz="2000" b="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Internecie, swoista etykieta obowiązująca w sieci .</a:t>
            </a:r>
          </a:p>
          <a:p>
            <a:pPr algn="just"/>
            <a:endParaRPr lang="pl-PL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algn="ctr"/>
            <a:r>
              <a:rPr lang="pl-PL" sz="2400" b="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Zasady</a:t>
            </a:r>
            <a:r>
              <a:rPr lang="pl-PL" sz="2400" b="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pl-PL" sz="2400" b="0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Netykiety</a:t>
            </a:r>
            <a:r>
              <a:rPr lang="pl-PL" sz="2400" b="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pl-PL" sz="24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wynikają </a:t>
            </a:r>
            <a:r>
              <a:rPr lang="pl-PL" sz="2400" b="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z ogólnych zasad </a:t>
            </a:r>
            <a:r>
              <a:rPr lang="pl-PL" sz="2400" b="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kultury osobistej obowiązującej wszystkich korzystających z  Internetu</a:t>
            </a:r>
            <a:r>
              <a:rPr lang="pl-PL" sz="2400" b="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. </a:t>
            </a:r>
          </a:p>
          <a:p>
            <a:pPr algn="just"/>
            <a:endParaRPr lang="pl-PL" sz="1600" b="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071810"/>
            <a:ext cx="2553072" cy="2553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7452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sz="1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sz="2800" dirty="0">
                <a:solidFill>
                  <a:srgbClr val="FF0000"/>
                </a:solidFill>
                <a:latin typeface="Arial Black" pitchFamily="34" charset="0"/>
              </a:rPr>
              <a:t>Zalecenia Netykiety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pl-PL" sz="17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zakaz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pisania wulgaryzmów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zakaz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spamowania (m.in. wysyłania niechcianych linków do stron) i wysyłania tzw. "łańcuszków szczęścia"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zakaz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wysyłania listów (e-maili) do wielu osób naraz z jawnymi adresami poczty elektronicznej (</a:t>
            </a: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stosujemy kopię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ukrytą)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zakaz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pisania nie na temat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zakaz </a:t>
            </a:r>
            <a:r>
              <a:rPr lang="pl-PL" sz="18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floodowania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(wysłania tej samej wiadomości lub wielu różnych wiadomości w bardzo krótkich odstępach czasu)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zakaz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nagabywania osób, które sobie tego nie życzą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zasady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dotyczące znaków diakrytycznych – użytkownicy niektórych kanałów IRC nie życzą sobie używania polskich liter, natomiast na forach internetowych pisanie bez polskich znaków diakrytycznych bywa źle widziane; 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zakaz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ciągłego pisania wielkimi literami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zakaz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pisania naprzemiennie wielkich i małych liter (tzw. </a:t>
            </a:r>
            <a:r>
              <a:rPr lang="pl-PL" sz="18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poke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-pismo)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nakaz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używania emotikon z rozwagą (mają być dodatkiem do tekstu, a nie główną treścią)</a:t>
            </a:r>
          </a:p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w 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dyskusjach, zwłaszcza w Usenecie i na forach internetowych zwracamy się po </a:t>
            </a:r>
            <a:r>
              <a:rPr lang="pl-PL" sz="18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nicku</a:t>
            </a:r>
            <a:r>
              <a:rPr lang="pl-PL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lub imieniu jeśli rozmówca wyraża na to zgodę. Nigdy samym nazwiskiem. Nie należy się obrażać, jeśli ktoś zwraca się do nas "per ty", a nie w formie grzecznościowej, i nie należy się obawiać używania takiej bezpośredniej formy.</a:t>
            </a:r>
          </a:p>
          <a:p>
            <a:pPr algn="just"/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1077134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r>
              <a:rPr lang="pl-PL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Bezpiecznego Internetu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00628"/>
            <a:ext cx="7308304" cy="3579849"/>
          </a:xfrm>
        </p:spPr>
        <p:txBody>
          <a:bodyPr>
            <a:normAutofit lnSpcReduction="10000"/>
          </a:bodyPr>
          <a:lstStyle/>
          <a:p>
            <a:r>
              <a:rPr lang="pl-PL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Bezpiecznego Internetu obchodziliśmy </a:t>
            </a:r>
            <a:r>
              <a:rPr lang="pl-PL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1O lutego.  </a:t>
            </a:r>
            <a:r>
              <a:rPr lang="pl-PL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Wszystkie działania podejmowane w ramach DBI realizowane były pod hasłem </a:t>
            </a:r>
            <a:endParaRPr lang="pl-PL" sz="16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tworzymy lepszy Internet</a:t>
            </a:r>
            <a:r>
              <a:rPr lang="pl-PL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pl-PL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DBI ma na celu przede wszystkim inicjowanie i propagowanie działań na rzecz bezpiecznego dostępu dzieci i młodzieży do zasobów internetowych, zaznajomienie rodziców, nauczycieli i wychowawców z problematyką bezpieczeństwa dzieci w Internecie oraz nagłośnienie tematyki dotyczącej bezpieczeństwa </a:t>
            </a:r>
            <a:r>
              <a:rPr lang="pl-PL" sz="1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</a:t>
            </a:r>
            <a:r>
              <a:rPr lang="pl-PL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l-PL" sz="1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Bezpiecznego Internetu obchodzony jest z inicjatywy Komisji Europejskiej od </a:t>
            </a:r>
            <a:r>
              <a:rPr lang="pl-PL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2004r.  W </a:t>
            </a:r>
            <a:r>
              <a:rPr lang="pl-PL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Polsce Dzień Bezpiecznego Internetu od 2005 r. organizowany jest przez Fundację Dzieci Niczyje oraz Naukową i Akademicką Sieć Komputerową (NASK) – realizatorów unijnego programu „</a:t>
            </a:r>
            <a:r>
              <a:rPr lang="pl-PL" sz="1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Safer</a:t>
            </a:r>
            <a:r>
              <a:rPr lang="pl-PL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Internet”. </a:t>
            </a:r>
          </a:p>
          <a:p>
            <a:endParaRPr lang="pl-PL" sz="1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1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40" y="71437"/>
            <a:ext cx="1820099" cy="1989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457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0" i="1" dirty="0" smtClean="0">
                <a:solidFill>
                  <a:srgbClr val="00B0F0"/>
                </a:solidFill>
              </a:rPr>
              <a:t>Strony, które warto odwiedzić</a:t>
            </a:r>
            <a:endParaRPr lang="pl-PL" sz="2800" b="0" i="1" dirty="0">
              <a:solidFill>
                <a:srgbClr val="00B0F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834921" cy="111746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752850" cy="12192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" y="2703984"/>
            <a:ext cx="2476500" cy="18478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33625" cy="866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538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  <a:effectLst/>
                <a:latin typeface="Verdana"/>
              </a:rPr>
              <a:t>Jak rozmawiać z dzieckiem? </a:t>
            </a:r>
            <a:r>
              <a:rPr lang="pl-PL" b="1" dirty="0" smtClean="0">
                <a:solidFill>
                  <a:srgbClr val="C00000"/>
                </a:solidFill>
                <a:effectLst/>
                <a:latin typeface="Verdana"/>
              </a:rPr>
              <a:t/>
            </a:r>
            <a:br>
              <a:rPr lang="pl-PL" b="1" dirty="0" smtClean="0">
                <a:solidFill>
                  <a:srgbClr val="C00000"/>
                </a:solidFill>
                <a:effectLst/>
                <a:latin typeface="Verdana"/>
              </a:rPr>
            </a:br>
            <a:r>
              <a:rPr lang="pl-PL" b="1" dirty="0" smtClean="0">
                <a:solidFill>
                  <a:srgbClr val="C00000"/>
                </a:solidFill>
                <a:effectLst/>
                <a:latin typeface="Verdana"/>
              </a:rPr>
              <a:t>Jak </a:t>
            </a:r>
            <a:r>
              <a:rPr lang="pl-PL" b="1" dirty="0">
                <a:solidFill>
                  <a:srgbClr val="C00000"/>
                </a:solidFill>
                <a:effectLst/>
                <a:latin typeface="Verdana"/>
              </a:rPr>
              <a:t>reagować?</a:t>
            </a:r>
            <a:endParaRPr lang="pl-PL" b="1" i="1" dirty="0">
              <a:solidFill>
                <a:srgbClr val="C0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Aft>
                <a:spcPts val="200"/>
              </a:spcAft>
            </a:pP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Może się zdarzyć, że podczas korzystania z I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nternetu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dziecko natrafi na niedozwoloną treść, stojącą w sprzeczności z prawem (pedofilia, rasizm, etc.). "Owoc zakazany" kusi najbardziej, dlatego nie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powinno się krzyczeć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 dzieci, nie straszmy ich karą. Budujmy atmosferę zaufania, tak by dziecko po tym, jak natrafi na niebezpieczne treści nie bało się z nami rozmawiać i szukać u dorosłych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pomocy i wsparcia:</a:t>
            </a:r>
          </a:p>
          <a:p>
            <a:pPr algn="just"/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Chwalimy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dziecko, że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zaufało i powiedziało o niepokojących zdarzeniach.</a:t>
            </a:r>
          </a:p>
          <a:p>
            <a:pPr algn="just"/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Nie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wpadamy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 panikę, ale nie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bagatelizujemy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niepokojących sygnałów.</a:t>
            </a:r>
          </a:p>
          <a:p>
            <a:pPr algn="just"/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Nie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obwiniamy dziecka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nie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krytykujemy, tłumaczymy,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że to sprawca jest winien.</a:t>
            </a:r>
          </a:p>
          <a:p>
            <a:pPr algn="just"/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Dajemy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dziecku poczucie bezpieczeństwa, ciepło i bliskość.</a:t>
            </a:r>
          </a:p>
          <a:p>
            <a:pPr algn="just"/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Nie zmuszamy dziecka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 mówienia.</a:t>
            </a:r>
          </a:p>
          <a:p>
            <a:pPr algn="just"/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Zapewniamy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dziecku pomoc psychologa.</a:t>
            </a:r>
          </a:p>
          <a:p>
            <a:pPr algn="just"/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 Niczego nie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kasujemy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 komputera.</a:t>
            </a:r>
          </a:p>
          <a:p>
            <a:pPr algn="just"/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pl-PL" sz="5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Powiadamiamy </a:t>
            </a:r>
            <a:r>
              <a:rPr lang="pl-PL" sz="5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policję lub prokuraturę.</a:t>
            </a:r>
          </a:p>
          <a:p>
            <a:endParaRPr lang="pl-PL" sz="16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3542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effectLst/>
                <a:latin typeface="Verdana"/>
              </a:rPr>
              <a:t>Co grozi dzieciom w </a:t>
            </a:r>
            <a:r>
              <a:rPr lang="pl-PL" b="1" dirty="0" err="1">
                <a:solidFill>
                  <a:srgbClr val="FF0000"/>
                </a:solidFill>
                <a:effectLst/>
                <a:latin typeface="Verdana"/>
              </a:rPr>
              <a:t>internecie</a:t>
            </a:r>
            <a:r>
              <a:rPr lang="pl-PL" b="1" dirty="0">
                <a:solidFill>
                  <a:srgbClr val="FF0000"/>
                </a:solidFill>
                <a:effectLst/>
                <a:latin typeface="Verdana"/>
              </a:rPr>
              <a:t>?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Powszechny dostęp dzieci do komputerów i I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nternetu 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 niewątpliwie wiele zalet, ale żaden rozsądny rodzic nie powinien zapominać o ciemnych stronach sieci i zagrożeniach, jakie mogą czyhać na ich pociechy. Bezpieczeństwo najmłodszych w I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nternecie 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zależy przede wszystkim od tego, czy znają one zagrożenia związane z globalną siecią, doceniają ich wagę i potrafią ich unikać. Co 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mogą zrobić dorośli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Mogą 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edukować i sprawdzać, 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dzieci robią przed komputerem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pl-PL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Cyberprzemoc</a:t>
            </a:r>
            <a:endParaRPr lang="pl-PL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Dzieci bywają okrutne, a nowoczesne technologie dają im 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nowe możliwości 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prześladowania rówieśników. W sieci coraz częściej pojawiają się przejawy </a:t>
            </a:r>
            <a:r>
              <a:rPr lang="pl-PL" sz="1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cyberbullingu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czyli szykanowania, pomawiania i znęcania się psychicznego. Formami ataku są: rozpowszechnianie bez zgody dzieci filmików i zdjęć przedstawiających je w niekorzystnym świetle, preparowanie witryn internetowych, wpisów na forach dyskusyjnych czy dręczenie przez komunikatory sieciowe i na portalach </a:t>
            </a:r>
            <a:r>
              <a:rPr lang="pl-PL" sz="1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społecznościowych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4000504"/>
            <a:ext cx="2528260" cy="2528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89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algn="just"/>
            <a:r>
              <a:rPr lang="pl-PL" sz="1400" dirty="0" smtClean="0">
                <a:solidFill>
                  <a:srgbClr val="C00000"/>
                </a:solidFill>
                <a:latin typeface="Verdana"/>
              </a:rPr>
              <a:t>                             Przemoc</a:t>
            </a:r>
          </a:p>
          <a:p>
            <a:pPr algn="just"/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Dzieci 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często lepiej od 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starszych 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posługują się komputerem, a surfowanie po sieci nie </a:t>
            </a:r>
            <a:r>
              <a:rPr lang="pl-PL" sz="1100" dirty="0">
                <a:solidFill>
                  <a:srgbClr val="002060"/>
                </a:solidFill>
                <a:latin typeface="Verdana"/>
              </a:rPr>
              <a:t>stanowi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 dla nich problemu. Nawet przedszkolaki, które nie umieją jeszcze czytać, świetnie sobie radzą w I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nternecie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. A co dzieci interesuje najbardziej? To, na co mogą popatrzeć, czyli filmiki i obrazki. Tyle tylko, że przypadkowe klikanie może zaprowadzić 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dziecko na 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strony, które nawet dorosłego przyprawiłyby o dreszcze. Zdjęcia, filmy i gry ukazujące przemoc i brutalne zachowania - wobec ludzi i zwierząt - to 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  treści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, którymi I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nternet 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jest wprost 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zalany  </a:t>
            </a:r>
          </a:p>
          <a:p>
            <a:pPr algn="just"/>
            <a:endParaRPr lang="pl-PL" sz="1100" dirty="0">
              <a:solidFill>
                <a:srgbClr val="000066"/>
              </a:solidFill>
              <a:latin typeface="Verdana"/>
            </a:endParaRPr>
          </a:p>
          <a:p>
            <a:pPr algn="just"/>
            <a:endParaRPr lang="pl-PL" sz="1100" dirty="0" smtClean="0">
              <a:solidFill>
                <a:srgbClr val="000066"/>
              </a:solidFill>
              <a:latin typeface="Verdana"/>
            </a:endParaRPr>
          </a:p>
          <a:p>
            <a:pPr algn="just"/>
            <a:endParaRPr lang="pl-PL" sz="1100" dirty="0">
              <a:solidFill>
                <a:srgbClr val="000066"/>
              </a:solidFill>
              <a:latin typeface="Verdana"/>
            </a:endParaRPr>
          </a:p>
          <a:p>
            <a:pPr algn="just"/>
            <a:endParaRPr lang="pl-PL" sz="1100" dirty="0" smtClean="0">
              <a:solidFill>
                <a:srgbClr val="000066"/>
              </a:solidFill>
              <a:latin typeface="Verdana"/>
            </a:endParaRPr>
          </a:p>
          <a:p>
            <a:pPr algn="just"/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 </a:t>
            </a:r>
          </a:p>
          <a:p>
            <a:pPr algn="just"/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                                     			</a:t>
            </a:r>
            <a:r>
              <a:rPr lang="pl-PL" dirty="0" smtClean="0">
                <a:solidFill>
                  <a:srgbClr val="C00000"/>
                </a:solidFill>
                <a:latin typeface="Verdana"/>
              </a:rPr>
              <a:t>Wulgaryzmy  </a:t>
            </a:r>
          </a:p>
          <a:p>
            <a:pPr algn="just"/>
            <a:endParaRPr lang="pl-PL" sz="1100" dirty="0" smtClean="0"/>
          </a:p>
          <a:p>
            <a:pPr algn="just"/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 Bajki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, kolorowe kreskówki, gry, układanki, piosenki dla dzieci - tego szukają w I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nternecie dorośli 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dla 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dzieci. 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Tyle tylko, że w sieci (na przykład na popularnym </a:t>
            </a:r>
            <a:r>
              <a:rPr lang="pl-PL" sz="1100" dirty="0" err="1">
                <a:solidFill>
                  <a:srgbClr val="000066"/>
                </a:solidFill>
                <a:latin typeface="Verdana"/>
              </a:rPr>
              <a:t>YouTube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) bajka o Kopciuszku czy Królewnie Śnieżce może okazać się przerobionym filmikiem z dialogami, których na pewno nie chcielibyśmy </a:t>
            </a:r>
            <a:r>
              <a:rPr lang="pl-PL" sz="1100" dirty="0" smtClean="0">
                <a:solidFill>
                  <a:srgbClr val="000066"/>
                </a:solidFill>
                <a:latin typeface="Verdana"/>
              </a:rPr>
              <a:t>puszczać </a:t>
            </a:r>
            <a:r>
              <a:rPr lang="pl-PL" sz="1100" dirty="0">
                <a:solidFill>
                  <a:srgbClr val="000066"/>
                </a:solidFill>
                <a:latin typeface="Verdana"/>
              </a:rPr>
              <a:t>dziecku. Sprawdzajmy, co naprawdę kryje się pod nazwą bajki, którą chcemy pokazać dziecku.</a:t>
            </a:r>
          </a:p>
          <a:p>
            <a:pPr algn="just"/>
            <a:r>
              <a:rPr lang="pl-PL" sz="1400" dirty="0" smtClean="0">
                <a:solidFill>
                  <a:srgbClr val="000066"/>
                </a:solidFill>
                <a:latin typeface="Verdana"/>
              </a:rPr>
              <a:t>                                  </a:t>
            </a: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857364"/>
            <a:ext cx="2124075" cy="171451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13176"/>
            <a:ext cx="2546648" cy="1527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5175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7029400"/>
          </a:xfrm>
        </p:spPr>
        <p:txBody>
          <a:bodyPr>
            <a:normAutofit/>
          </a:bodyPr>
          <a:lstStyle/>
          <a:p>
            <a:pPr algn="just"/>
            <a:endParaRPr lang="pl-PL" sz="1200" dirty="0" smtClean="0">
              <a:solidFill>
                <a:srgbClr val="000066"/>
              </a:solidFill>
              <a:latin typeface="Verdana"/>
            </a:endParaRPr>
          </a:p>
          <a:p>
            <a:pPr algn="just"/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algn="just"/>
            <a:endParaRPr lang="pl-PL" sz="1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pl-PL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Naciąganie </a:t>
            </a:r>
          </a:p>
          <a:p>
            <a:pPr algn="just"/>
            <a:endParaRPr lang="pl-PL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Należy uważać na płatne SMS-y, zachęcanie do zakupów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Anonimowość 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daje wielu internautom śmiałość do wyrażania i publikowania w sieci treści wulgarnych i niebezpiecznych. Pomijając aspekt prawny, miejmy świadomość, że nasze dzieci narażone są na ich czytanie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l-PL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pl-PL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Nielegalne </a:t>
            </a:r>
            <a:r>
              <a:rPr lang="pl-PL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treści</a:t>
            </a: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 ile większość 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dorosłych </a:t>
            </a:r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zdaje sobie sprawę z oczywistych zagrożeń, o tyle niewielka jest świadomość tego, że dzieci też często same dopuszczają się różnych przewinień. Czy jesteśmy pewni, że nasze dziecko nie rozpowszechnia w sieci utworów chronionych prawem autorskim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l-PL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just"/>
            <a:endParaRPr lang="pl-PL" sz="1200" dirty="0">
              <a:solidFill>
                <a:srgbClr val="000066"/>
              </a:solidFill>
              <a:latin typeface="Verdana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714356"/>
            <a:ext cx="2250154" cy="1106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547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Uzależnienie od komputera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26004" y="908720"/>
            <a:ext cx="8229600" cy="4536504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rgbClr val="002060"/>
                </a:solidFill>
              </a:rPr>
              <a:t>Uważaj, aby nie wpaść w sidła sieci. Zbyt długie korzystanie z komputera może zaszkodzić Twojemu zdrowiu i pogorszyć kontakty z kolegami.</a:t>
            </a:r>
          </a:p>
          <a:p>
            <a:r>
              <a:rPr lang="pl-PL" sz="1600" dirty="0">
                <a:solidFill>
                  <a:srgbClr val="002060"/>
                </a:solidFill>
              </a:rPr>
              <a:t>Nie spędzaj całego wolnego czasu przy komputerze. Ustal sobie limit czasu, który poświęcasz komputerowi, i staraj się go nie przekraczać.</a:t>
            </a:r>
          </a:p>
          <a:p>
            <a:r>
              <a:rPr lang="pl-PL" sz="1600" dirty="0">
                <a:solidFill>
                  <a:srgbClr val="002060"/>
                </a:solidFill>
              </a:rPr>
              <a:t>Pamiętaj, że poza wirtualnym światem Internetu toczy się normalne życie. Nie zaniedbuj szkoły i kolegów, staraj się spędzać z nimi dużo czasu. Rozwijaj swoje zainteresowania także poza siecią.</a:t>
            </a:r>
          </a:p>
          <a:p>
            <a:endParaRPr lang="pl-PL" sz="1600" dirty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63" y="2636912"/>
            <a:ext cx="2376264" cy="2250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8315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0" i="1" dirty="0" smtClean="0">
                <a:solidFill>
                  <a:srgbClr val="0070C0"/>
                </a:solidFill>
              </a:rPr>
              <a:t>Co wolno robić w </a:t>
            </a:r>
            <a:r>
              <a:rPr lang="pl-PL" b="0" i="1" dirty="0" err="1" smtClean="0">
                <a:solidFill>
                  <a:srgbClr val="0070C0"/>
                </a:solidFill>
              </a:rPr>
              <a:t>internecie</a:t>
            </a:r>
            <a:r>
              <a:rPr lang="pl-PL" b="0" i="1" dirty="0" smtClean="0">
                <a:solidFill>
                  <a:srgbClr val="0070C0"/>
                </a:solidFill>
              </a:rPr>
              <a:t>?</a:t>
            </a:r>
            <a:endParaRPr lang="pl-PL" b="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33652027"/>
              </p:ext>
            </p:extLst>
          </p:nvPr>
        </p:nvGraphicFramePr>
        <p:xfrm>
          <a:off x="395536" y="764704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87569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64904"/>
            <a:ext cx="2238375" cy="2047875"/>
          </a:xfrm>
        </p:spPr>
      </p:pic>
      <p:sp>
        <p:nvSpPr>
          <p:cNvPr id="5" name="pole tekstowe 4"/>
          <p:cNvSpPr txBox="1"/>
          <p:nvPr/>
        </p:nvSpPr>
        <p:spPr>
          <a:xfrm>
            <a:off x="251520" y="181229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Dziękujemy za uwagę</a:t>
            </a:r>
            <a:endParaRPr lang="pl-PL" sz="60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139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Internet</a:t>
            </a:r>
            <a:endParaRPr lang="pl-PL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60648"/>
            <a:ext cx="2952328" cy="4824536"/>
          </a:xfrm>
        </p:spPr>
        <p:txBody>
          <a:bodyPr>
            <a:normAutofit fontScale="92500" lnSpcReduction="10000"/>
          </a:bodyPr>
          <a:lstStyle/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200" dirty="0" smtClean="0">
                <a:solidFill>
                  <a:srgbClr val="FF0000"/>
                </a:solidFill>
                <a:latin typeface="Trebuchet MS"/>
              </a:rPr>
              <a:t>Internet </a:t>
            </a:r>
            <a:r>
              <a:rPr lang="pl-PL" sz="2200" b="0" dirty="0" smtClean="0">
                <a:solidFill>
                  <a:srgbClr val="0070C0"/>
                </a:solidFill>
                <a:latin typeface="Trebuchet MS"/>
              </a:rPr>
              <a:t>-(dosłownie </a:t>
            </a:r>
            <a:r>
              <a:rPr lang="pl-PL" sz="2200" b="0" dirty="0">
                <a:solidFill>
                  <a:srgbClr val="0070C0"/>
                </a:solidFill>
                <a:latin typeface="Trebuchet MS"/>
              </a:rPr>
              <a:t>"między-sieć") – ogólnoświatowa sieć komputerowa, określana również jako sieć sieci. W sensie logicznym, Internet to przestrzeń adresowa zrealizowana przy wykorzystaniu protokołu komunikacyjnego IP, działająca w oparciu o specjalistyczny sprzęt sieciowy oraz istniejącą już infrastrukturę telekomunikacyjną.</a:t>
            </a:r>
            <a:endParaRPr lang="pl-PL" sz="2200" dirty="0">
              <a:solidFill>
                <a:srgbClr val="0070C0"/>
              </a:solidFill>
              <a:latin typeface="Trebuchet MS"/>
            </a:endParaRPr>
          </a:p>
          <a:p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4226101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3509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4000" b="1" cap="none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+mn-ea"/>
                <a:cs typeface="+mn-cs"/>
              </a:rPr>
              <a:t>Zalety korzystania z Internetu</a:t>
            </a:r>
            <a:br>
              <a:rPr lang="pl-PL" sz="4000" b="1" cap="none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+mn-ea"/>
                <a:cs typeface="+mn-cs"/>
              </a:rPr>
            </a:b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040339"/>
          </a:xfrm>
        </p:spPr>
        <p:txBody>
          <a:bodyPr>
            <a:normAutofit fontScale="92500" lnSpcReduction="20000"/>
          </a:bodyPr>
          <a:lstStyle/>
          <a:p>
            <a:pPr marL="4572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pl-PL" sz="2400" u="sng" dirty="0">
                <a:solidFill>
                  <a:srgbClr val="0070C0"/>
                </a:solidFill>
                <a:latin typeface="Comic Sans MS" pitchFamily="66" charset="0"/>
              </a:rPr>
              <a:t>Wyszukiwarki</a:t>
            </a:r>
            <a:r>
              <a:rPr lang="pl-PL" sz="2200" b="0" dirty="0">
                <a:solidFill>
                  <a:srgbClr val="0070C0"/>
                </a:solidFill>
                <a:latin typeface="Comic Sans MS" pitchFamily="66" charset="0"/>
              </a:rPr>
              <a:t>-Dzięki wyszukiwarkom internetowym można w łatwy i szybki sposób znaleźć potrzebne informacje. Wystarczy wpisać ciąg wyrazów, aby odnalazły wszystko to, co ma jakiś związek z szukanym tematem. Do najbardziej popularnych wyszukiwarek należą: Google oraz standardowe wyszukiwarki portali internetowych takich jak: Interia, Onet, </a:t>
            </a:r>
            <a:r>
              <a:rPr lang="pl-PL" sz="2200" b="0" dirty="0" err="1">
                <a:solidFill>
                  <a:srgbClr val="0070C0"/>
                </a:solidFill>
                <a:latin typeface="Comic Sans MS" pitchFamily="66" charset="0"/>
              </a:rPr>
              <a:t>wp</a:t>
            </a:r>
            <a:r>
              <a:rPr lang="pl-PL" sz="2200" b="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413">
            <a:off x="174698" y="3310120"/>
            <a:ext cx="2926246" cy="93610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203">
            <a:off x="6938110" y="2980821"/>
            <a:ext cx="2089883" cy="12462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93" y="2755425"/>
            <a:ext cx="1716782" cy="12127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39" y="3573313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814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i="1" dirty="0" smtClean="0">
                <a:solidFill>
                  <a:srgbClr val="0070C0"/>
                </a:solidFill>
              </a:rPr>
              <a:t/>
            </a:r>
            <a:br>
              <a:rPr lang="pl-PL" i="1" dirty="0" smtClean="0">
                <a:solidFill>
                  <a:srgbClr val="0070C0"/>
                </a:solidFill>
              </a:rPr>
            </a:br>
            <a:endParaRPr lang="pl-PL" b="0" i="1" dirty="0">
              <a:solidFill>
                <a:srgbClr val="0070C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 flipV="1">
            <a:off x="-36512" y="5157192"/>
            <a:ext cx="7056784" cy="1152128"/>
          </a:xfrm>
        </p:spPr>
        <p:txBody>
          <a:bodyPr>
            <a:normAutofit/>
          </a:bodyPr>
          <a:lstStyle/>
          <a:p>
            <a:pPr algn="just"/>
            <a:endParaRPr lang="pl-PL" sz="1800" dirty="0">
              <a:solidFill>
                <a:srgbClr val="000066"/>
              </a:solidFill>
              <a:latin typeface="Verdana"/>
            </a:endParaRPr>
          </a:p>
          <a:p>
            <a:r>
              <a:rPr lang="pl-PL" sz="1800" dirty="0"/>
              <a:t/>
            </a:r>
            <a:br>
              <a:rPr lang="pl-PL" sz="1800" dirty="0"/>
            </a:br>
            <a:endParaRPr lang="pl-PL" sz="1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 flipH="1">
            <a:off x="251520" y="260648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Komunikatory</a:t>
            </a:r>
            <a:r>
              <a:rPr lang="pl-PL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pl-PL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Czaty i komunikatory internetowe pozwalają nawiązywać kontakty z ludźmi na całym świecie. Można rozmawiać z wieloma osobami      jednocześnie lub z każdą </a:t>
            </a:r>
            <a:r>
              <a:rPr lang="pl-PL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osobno.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136900" cy="317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0972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4158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89" y="1594531"/>
            <a:ext cx="7468247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3786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22960" y="0"/>
            <a:ext cx="7520940" cy="3657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32656"/>
            <a:ext cx="107504" cy="144016"/>
          </a:xfrm>
        </p:spPr>
        <p:txBody>
          <a:bodyPr>
            <a:normAutofit fontScale="25000" lnSpcReduction="20000"/>
          </a:bodyPr>
          <a:lstStyle/>
          <a:p>
            <a:pPr lvl="0" algn="just"/>
            <a:endParaRPr lang="pl-PL" sz="1400" dirty="0">
              <a:solidFill>
                <a:srgbClr val="000066"/>
              </a:solidFill>
              <a:latin typeface="Verdana"/>
            </a:endParaRPr>
          </a:p>
          <a:p>
            <a:pPr lvl="0" algn="just"/>
            <a:endParaRPr lang="pl-PL" sz="1400" dirty="0">
              <a:solidFill>
                <a:srgbClr val="000066"/>
              </a:solidFill>
              <a:latin typeface="Verdana"/>
            </a:endParaRP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4977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9889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343900" cy="4680477"/>
          </a:xfrm>
        </p:spPr>
        <p:txBody>
          <a:bodyPr/>
          <a:lstStyle/>
          <a:p>
            <a:pPr lvl="0"/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lgerian" pitchFamily="82" charset="0"/>
                <a:cs typeface="Aharoni" pitchFamily="2" charset="-79"/>
              </a:rPr>
              <a:t>1</a:t>
            </a:r>
            <a:r>
              <a:rPr lang="pl-PL" sz="44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 Korzystaj z oprogramowania </a:t>
            </a:r>
            <a:r>
              <a:rPr lang="pl-PL" sz="44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antywirusowego !</a:t>
            </a:r>
            <a:endParaRPr lang="pl-PL" sz="4400" dirty="0">
              <a:solidFill>
                <a:srgbClr val="506E94">
                  <a:lumMod val="75000"/>
                </a:srgbClr>
              </a:solidFill>
              <a:latin typeface="Aharoni" pitchFamily="2" charset="-79"/>
              <a:cs typeface="Aharoni" pitchFamily="2" charset="-79"/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535363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22176"/>
            <a:ext cx="384016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097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44624"/>
            <a:ext cx="8308404" cy="4635853"/>
          </a:xfrm>
        </p:spPr>
        <p:txBody>
          <a:bodyPr/>
          <a:lstStyle/>
          <a:p>
            <a:pPr lvl="0"/>
            <a:r>
              <a:rPr lang="pl-PL" sz="8800" dirty="0">
                <a:solidFill>
                  <a:srgbClr val="506E94">
                    <a:lumMod val="75000"/>
                  </a:srgbClr>
                </a:solidFill>
                <a:latin typeface="Blackadder ITC" pitchFamily="82" charset="0"/>
                <a:cs typeface="Aharoni" pitchFamily="2" charset="-79"/>
              </a:rPr>
              <a:t>2 </a:t>
            </a:r>
            <a:r>
              <a:rPr lang="pl-PL" sz="3200" dirty="0">
                <a:solidFill>
                  <a:srgbClr val="506E94">
                    <a:lumMod val="75000"/>
                  </a:srgbClr>
                </a:solidFill>
                <a:latin typeface="Blackadder ITC" pitchFamily="82" charset="0"/>
                <a:cs typeface="Aharoni" pitchFamily="2" charset="-79"/>
              </a:rPr>
              <a:t>O</a:t>
            </a:r>
            <a:r>
              <a:rPr lang="pl-PL" sz="3200" dirty="0" smtClean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twieraj </a:t>
            </a:r>
            <a:r>
              <a:rPr lang="pl-PL" sz="3200" dirty="0">
                <a:solidFill>
                  <a:srgbClr val="506E94">
                    <a:lumMod val="75000"/>
                  </a:srgbClr>
                </a:solidFill>
                <a:latin typeface="Aharoni" pitchFamily="2" charset="-79"/>
                <a:cs typeface="Aharoni" pitchFamily="2" charset="-79"/>
              </a:rPr>
              <a:t>wiadomości tylko od znajomych osób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65"/>
            <a:ext cx="22987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57118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3223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304</TotalTime>
  <Words>1003</Words>
  <Application>Microsoft Office PowerPoint</Application>
  <PresentationFormat>Pokaz na ekranie (4:3)</PresentationFormat>
  <Paragraphs>95</Paragraphs>
  <Slides>27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Kąty</vt:lpstr>
      <vt:lpstr>Dzień bezpiecznego Internetu  </vt:lpstr>
      <vt:lpstr>  Dzień Bezpiecznego Internetu</vt:lpstr>
      <vt:lpstr>                                  Internet</vt:lpstr>
      <vt:lpstr>Zalety korzystania z Internetu </vt:lpstr>
      <vt:lpstr>   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Strony, które warto odwiedzić</vt:lpstr>
      <vt:lpstr>Jak rozmawiać z dzieckiem?  Jak reagować?</vt:lpstr>
      <vt:lpstr>Co grozi dzieciom w internecie?</vt:lpstr>
      <vt:lpstr>Slajd 23</vt:lpstr>
      <vt:lpstr>Slajd 24</vt:lpstr>
      <vt:lpstr>Uzależnienie od komputera</vt:lpstr>
      <vt:lpstr>Co wolno robić w internecie?</vt:lpstr>
      <vt:lpstr>Slajd 27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Dni bezpiecznego internetu</dc:title>
  <dc:creator>Szesia</dc:creator>
  <cp:lastModifiedBy>Administrator</cp:lastModifiedBy>
  <cp:revision>41</cp:revision>
  <dcterms:created xsi:type="dcterms:W3CDTF">2014-12-08T18:00:01Z</dcterms:created>
  <dcterms:modified xsi:type="dcterms:W3CDTF">2015-02-23T10:04:28Z</dcterms:modified>
</cp:coreProperties>
</file>